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dd8bf06b4404044" /><Relationship Type="http://schemas.openxmlformats.org/officeDocument/2006/relationships/extended-properties" Target="/docProps/app.xml" Id="R90a94786e9554fb7" /><Relationship Type="http://schemas.openxmlformats.org/officeDocument/2006/relationships/officeDocument" Target="/ppt/presentation.xml" Id="R0eedffd29a094b4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70f367baa154219"/>
  </p:sldMasterIdLst>
  <p:notesMasterIdLst>
    <p:notesMasterId xmlns:r="http://schemas.openxmlformats.org/officeDocument/2006/relationships" r:id="Rfa33a5137b4f4b55"/>
  </p:notesMasterIdLst>
  <p:sldIdLst>
    <p:sldId xmlns:r="http://schemas.openxmlformats.org/officeDocument/2006/relationships" id="256" r:id="Rd817242fcc6245b5"/>
    <p:sldId xmlns:r="http://schemas.openxmlformats.org/officeDocument/2006/relationships" id="257" r:id="Rc0b22c04ea5a41f1"/>
    <p:sldId xmlns:r="http://schemas.openxmlformats.org/officeDocument/2006/relationships" id="258" r:id="R71f2173a29334343"/>
    <p:sldId xmlns:r="http://schemas.openxmlformats.org/officeDocument/2006/relationships" id="259" r:id="Rf9cd9fe1fe2f4395"/>
    <p:sldId xmlns:r="http://schemas.openxmlformats.org/officeDocument/2006/relationships" id="260" r:id="R0dc18c2f73794b4e"/>
    <p:sldId xmlns:r="http://schemas.openxmlformats.org/officeDocument/2006/relationships" id="261" r:id="Rea9ef5fc81e0402c"/>
    <p:sldId xmlns:r="http://schemas.openxmlformats.org/officeDocument/2006/relationships" id="262" r:id="R11d1452e7a844e3d"/>
    <p:sldId xmlns:r="http://schemas.openxmlformats.org/officeDocument/2006/relationships" id="263" r:id="Ra1700b3910584b9d"/>
    <p:sldId xmlns:r="http://schemas.openxmlformats.org/officeDocument/2006/relationships" id="264" r:id="Rf761b4dc86764a34"/>
    <p:sldId xmlns:r="http://schemas.openxmlformats.org/officeDocument/2006/relationships" id="265" r:id="R09a1b52b3b2a4da5"/>
    <p:sldId xmlns:r="http://schemas.openxmlformats.org/officeDocument/2006/relationships" id="266" r:id="R0f7c62270dc641f6"/>
    <p:sldId xmlns:r="http://schemas.openxmlformats.org/officeDocument/2006/relationships" id="267" r:id="R06cf340c4a054017"/>
    <p:sldId xmlns:r="http://schemas.openxmlformats.org/officeDocument/2006/relationships" id="268" r:id="R075d86c22a8e4cc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bbf1ca1eaee41b7" /><Relationship Type="http://schemas.openxmlformats.org/officeDocument/2006/relationships/slideMaster" Target="/ppt/slideMasters/slideMaster1.xml" Id="R770f367baa154219" /><Relationship Type="http://schemas.openxmlformats.org/officeDocument/2006/relationships/notesMaster" Target="/ppt/notesMasters/notesMaster1.xml" Id="Rfa33a5137b4f4b55" /><Relationship Type="http://schemas.openxmlformats.org/officeDocument/2006/relationships/presProps" Target="/ppt/presProps.xml" Id="R96b380b762564f59" /><Relationship Type="http://schemas.openxmlformats.org/officeDocument/2006/relationships/tableStyles" Target="/ppt/tableStyles.xml" Id="Rd0abc380d55442fd" /><Relationship Type="http://schemas.openxmlformats.org/officeDocument/2006/relationships/slide" Target="/ppt/slides/slide1.xml" Id="Rd817242fcc6245b5" /><Relationship Type="http://schemas.openxmlformats.org/officeDocument/2006/relationships/slide" Target="/ppt/slides/slide2.xml" Id="Rc0b22c04ea5a41f1" /><Relationship Type="http://schemas.openxmlformats.org/officeDocument/2006/relationships/slide" Target="/ppt/slides/slide3.xml" Id="R71f2173a29334343" /><Relationship Type="http://schemas.openxmlformats.org/officeDocument/2006/relationships/slide" Target="/ppt/slides/slide4.xml" Id="Rf9cd9fe1fe2f4395" /><Relationship Type="http://schemas.openxmlformats.org/officeDocument/2006/relationships/slide" Target="/ppt/slides/slide5.xml" Id="R0dc18c2f73794b4e" /><Relationship Type="http://schemas.openxmlformats.org/officeDocument/2006/relationships/slide" Target="/ppt/slides/slide6.xml" Id="Rea9ef5fc81e0402c" /><Relationship Type="http://schemas.openxmlformats.org/officeDocument/2006/relationships/slide" Target="/ppt/slides/slide7.xml" Id="R11d1452e7a844e3d" /><Relationship Type="http://schemas.openxmlformats.org/officeDocument/2006/relationships/slide" Target="/ppt/slides/slide8.xml" Id="Ra1700b3910584b9d" /><Relationship Type="http://schemas.openxmlformats.org/officeDocument/2006/relationships/slide" Target="/ppt/slides/slide9.xml" Id="Rf761b4dc86764a34" /><Relationship Type="http://schemas.openxmlformats.org/officeDocument/2006/relationships/slide" Target="/ppt/slides/slide10.xml" Id="R09a1b52b3b2a4da5" /><Relationship Type="http://schemas.openxmlformats.org/officeDocument/2006/relationships/slide" Target="/ppt/slides/slide11.xml" Id="R0f7c62270dc641f6" /><Relationship Type="http://schemas.openxmlformats.org/officeDocument/2006/relationships/slide" Target="/ppt/slides/slide12.xml" Id="R06cf340c4a054017" /><Relationship Type="http://schemas.openxmlformats.org/officeDocument/2006/relationships/slide" Target="/ppt/slides/slide13.xml" Id="R075d86c22a8e4c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767a15471554f1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01e15396354359" /><Relationship Type="http://schemas.openxmlformats.org/officeDocument/2006/relationships/notesMaster" Target="/ppt/notesMasters/notesMaster1.xml" Id="Ra9d85bebface4a1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0d4417ecfbd43de" /><Relationship Type="http://schemas.openxmlformats.org/officeDocument/2006/relationships/notesMaster" Target="/ppt/notesMasters/notesMaster1.xml" Id="Rad99c5f635e94cd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3c6dcbad2b84245" /><Relationship Type="http://schemas.openxmlformats.org/officeDocument/2006/relationships/notesMaster" Target="/ppt/notesMasters/notesMaster1.xml" Id="R80ffd66e0b2d494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540d81c5885422b" /><Relationship Type="http://schemas.openxmlformats.org/officeDocument/2006/relationships/notesMaster" Target="/ppt/notesMasters/notesMaster1.xml" Id="R31d2773109fb47f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1192ff2d0954f96" /><Relationship Type="http://schemas.openxmlformats.org/officeDocument/2006/relationships/notesMaster" Target="/ppt/notesMasters/notesMaster1.xml" Id="R1c22740fd4dd4a8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84a0c4cd3634115" /><Relationship Type="http://schemas.openxmlformats.org/officeDocument/2006/relationships/notesMaster" Target="/ppt/notesMasters/notesMaster1.xml" Id="R66f91a268c3449c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b461011275b4ae8" /><Relationship Type="http://schemas.openxmlformats.org/officeDocument/2006/relationships/notesMaster" Target="/ppt/notesMasters/notesMaster1.xml" Id="R0c343bcdcf79468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0f34eb6619f4158" /><Relationship Type="http://schemas.openxmlformats.org/officeDocument/2006/relationships/notesMaster" Target="/ppt/notesMasters/notesMaster1.xml" Id="R6f675231a7c240e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a018c761e37442c" /><Relationship Type="http://schemas.openxmlformats.org/officeDocument/2006/relationships/notesMaster" Target="/ppt/notesMasters/notesMaster1.xml" Id="Rcbc8990e76464fa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a31a893b71c4175" /><Relationship Type="http://schemas.openxmlformats.org/officeDocument/2006/relationships/notesMaster" Target="/ppt/notesMasters/notesMaster1.xml" Id="R9a29007ea98942b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f8ad76bf50e4ceb" /><Relationship Type="http://schemas.openxmlformats.org/officeDocument/2006/relationships/notesMaster" Target="/ppt/notesMasters/notesMaster1.xml" Id="R864c31ff4b0e4d8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98fe6e36bbe4fb9" /><Relationship Type="http://schemas.openxmlformats.org/officeDocument/2006/relationships/notesMaster" Target="/ppt/notesMasters/notesMaster1.xml" Id="R74bbf375674049f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77e6f92ec784fdf" /><Relationship Type="http://schemas.openxmlformats.org/officeDocument/2006/relationships/notesMaster" Target="/ppt/notesMasters/notesMaster1.xml" Id="R4a9f87f14b8c42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4b1ca7d329442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a7b6ff4a554c2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8edaaf68a24ac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43b781decf4c1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b136807ab24a7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6519f3dd7f435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FB2AAFB-ED83-4C53-8616-4B7AB5F0E1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9096AAA-25FA-4700-9E7C-02DE18D666C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53837FC-AFE6-48DD-B57E-B156B7DC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B38A0E-D0B9-431C-B246-217AD84DCE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3BBF777-3A62-4EC7-B5AC-6246FD040F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1F82F33-E850-4A56-A3A0-2DD86922F6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D78473F-12EA-4DBD-B888-73CA6C7CB76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18205B4-A587-48F7-A202-43E9B36E8C0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80A4A9C-4142-4553-A531-3430313627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A9154B6-0A98-4E78-ADB5-70B96B01A5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34296fafaa8479e" /><Relationship Type="http://schemas.openxmlformats.org/officeDocument/2006/relationships/slideLayout" Target="/ppt/slideLayouts/slideLayout1.xml" Id="R7b0c478b1f264812" /><Relationship Type="http://schemas.openxmlformats.org/officeDocument/2006/relationships/slideLayout" Target="/ppt/slideLayouts/slideLayout2.xml" Id="R0f4cc3316e8c4785" /><Relationship Type="http://schemas.openxmlformats.org/officeDocument/2006/relationships/slideLayout" Target="/ppt/slideLayouts/slideLayout3.xml" Id="Re0ca56d44be4402a" /><Relationship Type="http://schemas.openxmlformats.org/officeDocument/2006/relationships/slideLayout" Target="/ppt/slideLayouts/slideLayout4.xml" Id="Raf0c4d6885bc4118" /><Relationship Type="http://schemas.openxmlformats.org/officeDocument/2006/relationships/slideLayout" Target="/ppt/slideLayouts/slideLayout5.xml" Id="R26737728b68f4b4f" /><Relationship Type="http://schemas.openxmlformats.org/officeDocument/2006/relationships/slideLayout" Target="/ppt/slideLayouts/slideLayout6.xml" Id="R79aa9b4e2d584d3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b0c478b1f264812"/>
    <p:sldLayoutId xmlns:r="http://schemas.openxmlformats.org/officeDocument/2006/relationships" id="2147483650" r:id="R0f4cc3316e8c4785"/>
    <p:sldLayoutId xmlns:r="http://schemas.openxmlformats.org/officeDocument/2006/relationships" id="2147483651" r:id="Re0ca56d44be4402a"/>
    <p:sldLayoutId xmlns:r="http://schemas.openxmlformats.org/officeDocument/2006/relationships" id="2147483652" r:id="Raf0c4d6885bc4118"/>
    <p:sldLayoutId xmlns:r="http://schemas.openxmlformats.org/officeDocument/2006/relationships" id="2147483653" r:id="R26737728b68f4b4f"/>
    <p:sldLayoutId xmlns:r="http://schemas.openxmlformats.org/officeDocument/2006/relationships" id="2147483654" r:id="R79aa9b4e2d584d3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5f49de3a524215" /><Relationship Type="http://schemas.openxmlformats.org/officeDocument/2006/relationships/notesSlide" Target="/ppt/notesSlides/notesSlide1.xml" Id="Rdbaadefce4c74ea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fe5409b28a4bd2" /><Relationship Type="http://schemas.openxmlformats.org/officeDocument/2006/relationships/notesSlide" Target="/ppt/notesSlides/notesSlide2.xml" Id="R51a0904efcb2445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3acd0428b74b40" /><Relationship Type="http://schemas.openxmlformats.org/officeDocument/2006/relationships/notesSlide" Target="/ppt/notesSlides/notesSlide3.xml" Id="R7591ccc0bad0496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9c053ffc9f491f" /><Relationship Type="http://schemas.openxmlformats.org/officeDocument/2006/relationships/notesSlide" Target="/ppt/notesSlides/notesSlide4.xml" Id="R9f3b3cee799d43d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8e6703c7164cf4" /><Relationship Type="http://schemas.openxmlformats.org/officeDocument/2006/relationships/notesSlide" Target="/ppt/notesSlides/notesSlide5.xml" Id="Rdf5f976fd9eb4af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89ad631cc648bd" /><Relationship Type="http://schemas.openxmlformats.org/officeDocument/2006/relationships/notesSlide" Target="/ppt/notesSlides/notesSlide6.xml" Id="R51c827294c49443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7c8999cc694fa8" /><Relationship Type="http://schemas.openxmlformats.org/officeDocument/2006/relationships/notesSlide" Target="/ppt/notesSlides/notesSlide7.xml" Id="R14cab306253f46f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5641d118f8432f" /><Relationship Type="http://schemas.openxmlformats.org/officeDocument/2006/relationships/notesSlide" Target="/ppt/notesSlides/notesSlide8.xml" Id="R0fdf60c494e7479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4007fe4d6e462d" /><Relationship Type="http://schemas.openxmlformats.org/officeDocument/2006/relationships/notesSlide" Target="/ppt/notesSlides/notesSlide9.xml" Id="Reeeac6d06df34c4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b5b9b2fa7e4ac3" /><Relationship Type="http://schemas.openxmlformats.org/officeDocument/2006/relationships/notesSlide" Target="/ppt/notesSlides/notesSlide10.xml" Id="R282cc011704e4c5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c5a393843f427c" /><Relationship Type="http://schemas.openxmlformats.org/officeDocument/2006/relationships/notesSlide" Target="/ppt/notesSlides/notesSlide11.xml" Id="Rad2b398b1dcf418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c39bea41ac4264" /><Relationship Type="http://schemas.openxmlformats.org/officeDocument/2006/relationships/notesSlide" Target="/ppt/notesSlides/notesSlide12.xml" Id="Rc7f414012af545f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73af10fdcc41d3" /><Relationship Type="http://schemas.openxmlformats.org/officeDocument/2006/relationships/notesSlide" Target="/ppt/notesSlides/notesSlide13.xml" Id="Rc393b45cca6a40a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F07478-2308-409E-B109-CC6BF1362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0"/>
            <a:ext cx="4305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4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8F6D90-807B-43D8-8434-CDCB7B886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1028700"/>
            <a:ext cx="2647950" cy="480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517BC8-7802-412B-BCEF-E4BB2A676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65722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SOCIAL MEDIA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STRATEGY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6965A8-3A14-47C6-A0C8-6954ADB47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43125"/>
            <a:ext cx="6858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48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48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48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Creative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48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48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Mountain AU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3312B8-8FE0-482E-8F70-FDE38B265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0"/>
            <a:ext cx="6191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75" b="0" i="1">
                <a:solidFill>
                  <a:srgbClr val="8F6278"/>
                </a:solidFill>
                <a:latin typeface="Playfair Display"/>
                <a:ea typeface="Playfair Display"/>
                <a:cs typeface="Playfair Display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75" b="0" i="1">
                <a:solidFill>
                  <a:srgbClr val="8F6278"/>
                </a:solidFill>
                <a:latin typeface="Playfair Display"/>
                <a:ea typeface="Playfair Display"/>
                <a:cs typeface="Playfair Display"/>
              </a:defRPr>
            </a:pPr>
            <a:r>
              <a:rPr sz="1875" b="0" i="1">
                <a:solidFill>
                  <a:srgbClr val="8F6278"/>
                </a:solidFill>
                <a:latin typeface="Playfair Display"/>
                <a:ea typeface="Playfair Display"/>
                <a:cs typeface="Playfair Display"/>
              </a:rPr>
              <a:t>A social content plan for a personalized baby and nursery brand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602F0D-FB8E-4D12-8F90-ECB200FC4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86375"/>
            <a:ext cx="523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Instagram  ·  Facebook  ·  TikTok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A9A9B4-AEDD-482C-AC2F-F7066801C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150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SOCIALS BY JHAYZ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658C59-F415-4579-9632-8BC6AD535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419225"/>
            <a:ext cx="1905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861"/>
          </a:bodyPr>
          <a:lstStyle xmlns:a="http://schemas.openxmlformats.org/drawingml/2006/main">
            <a:defPPr algn="ctr">
              <a:defRPr sz="16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6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6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FROM DISCOVERY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16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6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TO SHOPIFY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3D6345-C727-4805-BC80-8CF9F954F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667000"/>
            <a:ext cx="20574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6B8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E41C9F-12D4-4CC7-8C94-BCFB5D86F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838450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12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12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AWARENESS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ED2144-3155-4707-8CCA-946879D6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1675" y="32289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858"/>
          </a:bodyPr>
          <a:lstStyle xmlns:a="http://schemas.openxmlformats.org/drawingml/2006/main">
            <a:defPPr algn="ctr">
              <a:defRPr sz="15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5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4D75F2-F29A-48BD-ADBA-47C80DC9F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524250"/>
            <a:ext cx="20574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DCD0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5745D0-B1B1-4BC4-A5CA-8FE5FA09E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695700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12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12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CONSIDERATION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583B73-40BF-4294-849B-821489112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1675" y="408622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858"/>
          </a:bodyPr>
          <a:lstStyle xmlns:a="http://schemas.openxmlformats.org/drawingml/2006/main">
            <a:defPPr algn="ctr">
              <a:defRPr sz="15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5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35E5BE-4A69-4B9F-A8DA-FB420AA93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4381500"/>
            <a:ext cx="20574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0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BFE026-FFB1-4DD7-B98B-09739D21E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4552950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12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12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PURCHASE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D48F91-2E92-4D95-8D99-30E42D561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5667375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STRATEGY PRESENTATION</a:t>
            </a:r>
          </a:p>
        </p:txBody>
      </p:sp>
    </p:spTree>
    <p:extLst>
      <p:ext uri="{BB962C8B-B14F-4D97-AF65-F5344CB8AC3E}">
        <p14:creationId xmlns:p14="http://schemas.microsoft.com/office/powerpoint/2010/main" val="5401342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D1CCBE8-14D9-461D-9817-EBCA971D8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CREATIVE MOUNTAIN AU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51C13-B36D-49A9-A2D4-92808055B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95325"/>
            <a:ext cx="10715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Project brief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85B673-48B5-4338-8074-4665F0271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573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One clear path from social discovery to product purchase.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53EE7B-3BFD-4C37-AB34-41542B941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19850"/>
            <a:ext cx="107823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4FD7BD-411A-4126-B4FF-698195374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SOCIAL MEDIA STRATEGY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178A00-1CE7-4EBE-B508-50D0A8649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496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A0BF7E-F5E4-491D-AD49-0F5AD125E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85950"/>
            <a:ext cx="3295650" cy="3752850"/>
          </a:xfrm>
          <a:prstGeom xmlns:a="http://schemas.openxmlformats.org/drawingml/2006/main" prst="roundRect">
            <a:avLst>
              <a:gd name="adj" fmla="val 2312"/>
            </a:avLst>
          </a:prstGeom>
          <a:solidFill xmlns:a="http://schemas.openxmlformats.org/drawingml/2006/main">
            <a:srgbClr val="242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7A48C3-AD63-4B85-8618-4966D9ED9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0" cy="2667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0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F4FB5B-F973-4812-A2F7-0967B88A6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152650"/>
            <a:ext cx="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"/>
          </a:bodyPr>
          <a:lstStyle xmlns:a="http://schemas.openxmlformats.org/drawingml/2006/main">
            <a:defPPr algn="l">
              <a:defRPr sz="82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THE BRAND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2D09B8-96C2-4119-B141-430DE4129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90800"/>
            <a:ext cx="28003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052"/>
          </a:bodyPr>
          <a:lstStyle xmlns:a="http://schemas.openxmlformats.org/drawingml/2006/main">
            <a:defPPr algn="l">
              <a:defRPr sz="2250" b="1" i="0">
                <a:solidFill>
                  <a:srgbClr val="FFFDFB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250" b="1" i="0">
                <a:solidFill>
                  <a:srgbClr val="FFFDFB"/>
                </a:solidFill>
                <a:latin typeface="League Spartan"/>
                <a:ea typeface="League Spartan"/>
                <a:cs typeface="League Spartan"/>
              </a:defRPr>
            </a:pPr>
            <a:r>
              <a:rPr sz="2250" b="1" i="0">
                <a:solidFill>
                  <a:srgbClr val="FFFDFB"/>
                </a:solidFill>
                <a:latin typeface="League Spartan"/>
                <a:ea typeface="League Spartan"/>
                <a:cs typeface="League Spartan"/>
              </a:rPr>
              <a:t>Personalized baby and nursery products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726310-3880-42D5-8287-15DB538DA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57625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0" i="1">
                <a:solidFill>
                  <a:srgbClr val="F6B8CD"/>
                </a:solidFill>
                <a:latin typeface="Playfair Display"/>
                <a:ea typeface="Playfair Display"/>
                <a:cs typeface="Playfair Display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0" i="1">
                <a:solidFill>
                  <a:srgbClr val="F6B8CD"/>
                </a:solidFill>
                <a:latin typeface="Playfair Display"/>
                <a:ea typeface="Playfair Display"/>
                <a:cs typeface="Playfair Display"/>
              </a:defRPr>
            </a:pPr>
            <a:r>
              <a:rPr sz="1650" b="0" i="1">
                <a:solidFill>
                  <a:srgbClr val="F6B8CD"/>
                </a:solidFill>
                <a:latin typeface="Playfair Display"/>
                <a:ea typeface="Playfair Display"/>
                <a:cs typeface="Playfair Display"/>
              </a:rPr>
              <a:t>Emotional, giftable, beautiful, memorable.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2842B6-1AF8-4F57-9FE3-987D4256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000625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D9CCD3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D9CCD3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D9CCD3"/>
                </a:solidFill>
                <a:latin typeface="DM Sans"/>
                <a:ea typeface="DM Sans"/>
                <a:cs typeface="DM Sans"/>
              </a:rPr>
              <a:t>SOCIAL CHANNELS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63D746-ECE5-4D4D-B9E7-214B43948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3875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FFFDFB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FFFDFB"/>
                </a:solidFill>
                <a:latin typeface="DM Sans"/>
                <a:ea typeface="DM Sans"/>
                <a:cs typeface="DM Sans"/>
              </a:defRPr>
            </a:pPr>
            <a:r>
              <a:rPr sz="1125" b="1" i="0">
                <a:solidFill>
                  <a:srgbClr val="FFFDFB"/>
                </a:solidFill>
                <a:latin typeface="DM Sans"/>
                <a:ea typeface="DM Sans"/>
                <a:cs typeface="DM Sans"/>
              </a:rPr>
              <a:t>Instagram   Facebook   TikTok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8D7EF9-04E3-404D-915D-A1AE91DD9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19431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BUSINESS GOALS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13AC08-D768-47A7-9A33-1A4AC7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362200"/>
            <a:ext cx="4381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00" b="1" i="0">
                <a:solidFill>
                  <a:srgbClr val="9C708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00" b="1" i="0">
                <a:solidFill>
                  <a:srgbClr val="9C708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100" b="1" i="0">
                <a:solidFill>
                  <a:srgbClr val="9C7084"/>
                </a:solidFill>
                <a:latin typeface="League Spartan"/>
                <a:ea typeface="League Spartan"/>
                <a:cs typeface="League Spartan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23538D-F7A9-455C-8829-42B3A1C32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6825" y="23622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8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Build brand awareness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F2F1A6-C3C2-44DB-B731-C574A2AB3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733675"/>
            <a:ext cx="581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Help more parents and gift buyers discover the brand.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98E25E-D722-4BF2-A044-E840C973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23907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B8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462C79-DACC-4A7C-9D43-7D6238663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419475"/>
            <a:ext cx="4381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00" b="1" i="0">
                <a:solidFill>
                  <a:srgbClr val="9C708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00" b="1" i="0">
                <a:solidFill>
                  <a:srgbClr val="9C708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100" b="1" i="0">
                <a:solidFill>
                  <a:srgbClr val="9C7084"/>
                </a:solidFill>
                <a:latin typeface="League Spartan"/>
                <a:ea typeface="League Spartan"/>
                <a:cs typeface="League Spartan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14CF50-8B65-491F-86C7-D7BB170FD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6825" y="3419475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8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Grow Shopify traffic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CE22BA-D50D-4457-96E3-BDF948552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3790950"/>
            <a:ext cx="581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Guide interested people to relevant product pages.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9AF4A4-04C6-43DA-A37B-2CEDF6CA7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34480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D0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EA7E96-C467-4190-A915-9B78F39C8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476750"/>
            <a:ext cx="4381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00" b="1" i="0">
                <a:solidFill>
                  <a:srgbClr val="9C708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00" b="1" i="0">
                <a:solidFill>
                  <a:srgbClr val="9C708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100" b="1" i="0">
                <a:solidFill>
                  <a:srgbClr val="9C7084"/>
                </a:solidFill>
                <a:latin typeface="League Spartan"/>
                <a:ea typeface="League Spartan"/>
                <a:cs typeface="League Spartan"/>
              </a:rPr>
              <a:t>03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2B6352-5AB3-4E37-A29B-797221D67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6825" y="447675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8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Support sales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C3C583-1802-4BDF-9581-1E099B7E5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4848225"/>
            <a:ext cx="581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Answer questions and give shoppers a clear next step.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4CCAFF-0BB4-4381-B00D-75ABC6BF3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45053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0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020BFB9-25D5-4EF2-9D44-4CE4AF498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5619750"/>
            <a:ext cx="647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750"/>
          </a:bodyPr>
          <a:lstStyle xmlns:a="http://schemas.openxmlformats.org/drawingml/2006/main">
            <a:defPPr algn="l">
              <a:defRPr sz="112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Scope: research, strategy, content creation, social management, campaigns, and community support.</a:t>
            </a:r>
          </a:p>
        </p:txBody>
      </p:sp>
    </p:spTree>
    <p:extLst>
      <p:ext uri="{BB962C8B-B14F-4D97-AF65-F5344CB8AC3E}">
        <p14:creationId xmlns:p14="http://schemas.microsoft.com/office/powerpoint/2010/main" val="18927785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A653143-BB77-4080-B544-8C072642A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CREATIVE MOUNTAIN AU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0174CE-7EAA-4023-82E1-42DE7B1FE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95325"/>
            <a:ext cx="10715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Audience and buying moments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1EFF94-B689-4262-9B22-72AC73047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573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The content should help people choose a meaningful product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3746EE-EA3F-4E0C-A750-B798D6145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19850"/>
            <a:ext cx="107823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B6F98C-F54F-4B2E-9CF3-2E4359E80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SOCIAL MEDIA STRATEGY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E3A907-CE2F-4089-9764-E2761BFB0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496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EE361B-DBF2-4096-8DBE-E6F3AF9C6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859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PRIMARY AUDIENCE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97084D-7526-4384-8D50-D7024F10F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907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1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Expecting and new mothers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09AADC-86A5-4118-A7C2-DC63B6272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47950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Parents preparing a nursery or marking a baby milestone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A59068-89FE-42E5-AF9F-9B245D34E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14700"/>
            <a:ext cx="4476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8DDE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A6F2B8-390F-42A4-B680-EC223506C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433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SECONDARY AUDIENCE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CC966D-6F8D-4F8D-A98C-144E08C18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481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1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Gift buyers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89ACC5-5D86-4C27-ADD1-F35F78CAA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286250"/>
            <a:ext cx="4429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Grandparents, friends, family, and baby-shower shoppers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9F02A1-36D3-4768-9DC3-EDCE69335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866900"/>
            <a:ext cx="5105400" cy="2171700"/>
          </a:xfrm>
          <a:prstGeom xmlns:a="http://schemas.openxmlformats.org/drawingml/2006/main" prst="roundRect">
            <a:avLst>
              <a:gd name="adj" fmla="val 3509"/>
            </a:avLst>
          </a:prstGeom>
          <a:solidFill xmlns:a="http://schemas.openxmlformats.org/drawingml/2006/main">
            <a:srgbClr val="DCEC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761102-5863-4246-9748-4C333F04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MARKETS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755907-8BDA-4A79-BD6C-5B99C017F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486025"/>
            <a:ext cx="2286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1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Rockhampton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1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Australia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1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US and UK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A69B37-1091-4051-8EDB-948B94F3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543175"/>
            <a:ext cx="2095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Start with the local community, then make content useful to a wider audience.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2A996D-7773-4F6B-88F7-644794971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71975"/>
            <a:ext cx="381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KEY BUYING MOMENTS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28C7F6-1D76-48E5-9134-870EF4284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05350"/>
            <a:ext cx="23622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6B8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621236-3D0B-46A8-AF1A-382521ACE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8196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Baby shower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76D2BA-EA80-4A31-AEDD-A91246A35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4705350"/>
            <a:ext cx="23622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DCD0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D7E923-EAA5-4CEA-BA92-8BB737BB6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48196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Birth announcement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E8F21B-5857-405C-899D-53F485461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334000"/>
            <a:ext cx="23622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0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AC6792-BDB5-41D7-9B94-C14C4F2EB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4483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Nursery setup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247EBD-5E29-4B56-BB30-3BB77643B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5334000"/>
            <a:ext cx="23622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DCE9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79F92A-1284-4D9D-93F6-7FC3ACE44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54483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Monthly milestone</a:t>
            </a:r>
          </a:p>
        </p:txBody>
      </p:sp>
    </p:spTree>
    <p:extLst>
      <p:ext uri="{BB962C8B-B14F-4D97-AF65-F5344CB8AC3E}">
        <p14:creationId xmlns:p14="http://schemas.microsoft.com/office/powerpoint/2010/main" val="7818695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7A6E360-F81E-40F7-9883-A782C3777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CREATIVE MOUNTAIN AU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9CF257-F68C-49B0-9E73-987F0B6C0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95325"/>
            <a:ext cx="10715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Questions that can delay a purchase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EB667F-E4B6-46B5-AAFC-11F4DFA23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573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Use posts and replies to make the product easier to understand.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56B006-8B33-431D-B855-F13775473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19850"/>
            <a:ext cx="107823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FDB40C-993F-41B6-A3BB-A9AE92706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SOCIAL MEDIA STRATEGY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9E34C4-2C67-470D-AE33-9498DE36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496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D6B600-4A87-48CA-8397-F4851DE27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933575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WHAT SHOPPERS ASK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E6B7BC-FE01-4423-881E-4DCCDA299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933575"/>
            <a:ext cx="485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WHAT CONTENT SHOULD SHOW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569796-A9D2-4ABF-ADA1-1B2ED0F8F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286000"/>
            <a:ext cx="469582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CE4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0B27CD-00F1-4FA2-A2A1-B8A2446F6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Will it look like the photos?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F138A0-D3FB-42EE-94CA-BEC5EEBDB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8325" y="24384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75" b="1" i="0">
                <a:solidFill>
                  <a:srgbClr val="9C70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75" b="1" i="0">
                <a:solidFill>
                  <a:srgbClr val="9C7084"/>
                </a:solidFill>
                <a:latin typeface="DM Sans"/>
                <a:ea typeface="DM Sans"/>
                <a:cs typeface="DM Sans"/>
              </a:defRPr>
            </a:pPr>
            <a:r>
              <a:rPr sz="1575" b="1" i="0">
                <a:solidFill>
                  <a:srgbClr val="9C7084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C4767F-7DD2-4AB4-B28C-31FBE8311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286000"/>
            <a:ext cx="52197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4DA982-2B7E-4019-89E4-D5E5C4D44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419350"/>
            <a:ext cx="4810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Use clear product images and customer examples.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5DD74D-999A-4D49-B1F7-68A7E5963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90850"/>
            <a:ext cx="469582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B15778-BB34-4B7C-9BC1-FA972EE2B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432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Can I personalize it?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B7D677-560A-41F9-9F17-62974F7F9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8325" y="3143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75" b="1" i="0">
                <a:solidFill>
                  <a:srgbClr val="9C70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75" b="1" i="0">
                <a:solidFill>
                  <a:srgbClr val="9C7084"/>
                </a:solidFill>
                <a:latin typeface="DM Sans"/>
                <a:ea typeface="DM Sans"/>
                <a:cs typeface="DM Sans"/>
              </a:defRPr>
            </a:pPr>
            <a:r>
              <a:rPr sz="1575" b="1" i="0">
                <a:solidFill>
                  <a:srgbClr val="9C7084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76202A-F3AF-4C7D-935D-D327C3B2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990850"/>
            <a:ext cx="52197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E1ED60-ED7D-4E7F-ABDC-FC7EAC4CE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124200"/>
            <a:ext cx="4810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Show name, color, and design options.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685584-3439-4720-A265-9A10FA369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95700"/>
            <a:ext cx="469582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CE4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9D9656-66AE-4B43-B27C-18864873B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481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Is it well made?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A330E4-2A51-4CCB-8614-C26761E03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8325" y="38481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75" b="1" i="0">
                <a:solidFill>
                  <a:srgbClr val="9C70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75" b="1" i="0">
                <a:solidFill>
                  <a:srgbClr val="9C7084"/>
                </a:solidFill>
                <a:latin typeface="DM Sans"/>
                <a:ea typeface="DM Sans"/>
                <a:cs typeface="DM Sans"/>
              </a:defRPr>
            </a:pPr>
            <a:r>
              <a:rPr sz="1575" b="1" i="0">
                <a:solidFill>
                  <a:srgbClr val="9C7084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FECEE0-C2EA-4B91-8766-1B1A0E62A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695700"/>
            <a:ext cx="52197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608934-5427-4403-ADD6-341F92945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829050"/>
            <a:ext cx="4810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Explain materials, finish, and how it is made.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074E63-C9C2-4026-83D7-E5607935F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469582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DFFA563-4CE9-4618-86BE-A08DCA2D5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529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Will it arrive on time?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FEA91F9-A830-4D10-BAC3-156045FB1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8325" y="4552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75" b="1" i="0">
                <a:solidFill>
                  <a:srgbClr val="9C70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75" b="1" i="0">
                <a:solidFill>
                  <a:srgbClr val="9C7084"/>
                </a:solidFill>
                <a:latin typeface="DM Sans"/>
                <a:ea typeface="DM Sans"/>
                <a:cs typeface="DM Sans"/>
              </a:defRPr>
            </a:pPr>
            <a:r>
              <a:rPr sz="1575" b="1" i="0">
                <a:solidFill>
                  <a:srgbClr val="9C7084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2F6770-87A5-4E53-9A93-A41EBAC8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400550"/>
            <a:ext cx="52197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640237D-44BC-44AC-B336-F279BDC7E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533900"/>
            <a:ext cx="4810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Set clear expectations about timing and delivery.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FF2059F-3D2D-4CC7-9A2A-7B883BDF4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05400"/>
            <a:ext cx="469582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CE4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8D24B9F-3933-4728-A087-8C3050070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578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Is it worth the price?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A93A4FD-974C-4DDF-ABF5-BAE6C1162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8325" y="52578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75" b="1" i="0">
                <a:solidFill>
                  <a:srgbClr val="9C70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75" b="1" i="0">
                <a:solidFill>
                  <a:srgbClr val="9C7084"/>
                </a:solidFill>
                <a:latin typeface="DM Sans"/>
                <a:ea typeface="DM Sans"/>
                <a:cs typeface="DM Sans"/>
              </a:defRPr>
            </a:pPr>
            <a:r>
              <a:rPr sz="1575" b="1" i="0">
                <a:solidFill>
                  <a:srgbClr val="9C7084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462FF29-9423-490B-9428-B8248F324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105400"/>
            <a:ext cx="52197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2FFC752-DF8A-42CD-A4B7-946A544F1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238750"/>
            <a:ext cx="4810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Show the detail and meaning behind the keepsake.</a:t>
            </a:r>
          </a:p>
        </p:txBody>
      </p:sp>
    </p:spTree>
    <p:extLst>
      <p:ext uri="{BB962C8B-B14F-4D97-AF65-F5344CB8AC3E}">
        <p14:creationId xmlns:p14="http://schemas.microsoft.com/office/powerpoint/2010/main" val="17716883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E6E525-5CB1-4D2D-999E-B2052A5AA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CREATIVE MOUNTAIN AU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2CB6AA-03CD-4D4A-8263-966E3372A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95325"/>
            <a:ext cx="10715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Brand positioning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85972B-449A-4B46-83FC-CEE060070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573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Lead with personal meaning. Support it with clear product details.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BA93CB-29BE-4A99-B28A-6E20367EB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19850"/>
            <a:ext cx="107823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0B8159-1073-4A45-BCF3-2C37F918B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SOCIAL MEDIA STRATEGY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01061C-F94C-450B-89AD-A3F8219EC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496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980B67-1ED5-4471-A45E-36705B872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952625"/>
            <a:ext cx="1068705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CE4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BE0742-19D0-4390-B72F-C0DB6A3F3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209800"/>
            <a:ext cx="219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POSITION AROUND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DFF01A-F730-4A0D-8EAB-E70C50B7F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571750"/>
            <a:ext cx="914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721"/>
          </a:bodyPr>
          <a:lstStyle xmlns:a="http://schemas.openxmlformats.org/drawingml/2006/main">
            <a:defPPr algn="l">
              <a:defRPr sz="322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22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322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Personal keepsakes for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322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322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meaningful family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A06218-1878-467C-9351-C10339171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152900"/>
            <a:ext cx="23622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6B8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F1B2CA-4825-40DB-95F4-173E95D7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10075"/>
            <a:ext cx="21336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EMOTIONAL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159A2F-733C-4CDA-B197-5D11DC1DE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4152900"/>
            <a:ext cx="23622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0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3A9781-B59C-4F7E-9FE0-19C9C72C3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410075"/>
            <a:ext cx="21336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GIFTABLE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409F6B-9D0A-4932-9F4A-18FD8BC3C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152900"/>
            <a:ext cx="23622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DCD0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3A3CB9-DE6A-4AD2-B384-2DED3E199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10075"/>
            <a:ext cx="21336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BEAUTIFUL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2ADD3B-90C7-4386-997B-0A104D5B9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152900"/>
            <a:ext cx="23622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DCEC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322C43-69F2-4157-98A8-C9375B33E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410075"/>
            <a:ext cx="21336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MEMORABLE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FCC000-5B21-474F-95AD-58C17D4D2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267325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Proof points to repeat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B453C2-FEF2-4421-B6C7-89E58B43A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572125"/>
            <a:ext cx="1019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Personalization options  ·  product quality  ·  customer photos and reviews  ·  real-life nursery context</a:t>
            </a:r>
          </a:p>
        </p:txBody>
      </p:sp>
    </p:spTree>
    <p:extLst>
      <p:ext uri="{BB962C8B-B14F-4D97-AF65-F5344CB8AC3E}">
        <p14:creationId xmlns:p14="http://schemas.microsoft.com/office/powerpoint/2010/main" val="19270344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5B25289-8C7C-45F4-8316-E1C3D1406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CREATIVE MOUNTAIN AU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DE67D4-6C1E-4880-96F7-E47B46A0F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95325"/>
            <a:ext cx="10715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Content pillars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7A9E67-31DB-4A63-9240-FDFF81B20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573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Give each post a job in the customer journey.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640148-A566-417F-A396-1F49BF906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19850"/>
            <a:ext cx="107823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DB236F-D809-42E9-809F-B3608369C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SOCIAL MEDIA STRATEGY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E01A8A-F8B9-4DEE-9DEB-E1015D5DA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496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A7D167-301C-48FD-B06F-1F0854898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52625"/>
            <a:ext cx="5048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EEFAA2-D57A-4381-93FF-78DA98AAD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52625"/>
            <a:ext cx="114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B8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10BA9F-BC15-4FBE-8339-834916ABF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1907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03320C-401A-42C2-B098-E700ACFD7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076450"/>
            <a:ext cx="3905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PRODUCT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CFC2EC-41D3-499A-8C19-69C7DEA5A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314575"/>
            <a:ext cx="4000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Showcase the item and its details.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476D8B-0A5E-4BAF-9B33-E31E5B584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952625"/>
            <a:ext cx="5048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3DAEB5-4DC2-4469-9995-85316B7A6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952625"/>
            <a:ext cx="114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D0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81C0FE-332C-4C53-9992-7D9D7EF60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1907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57CE13-E5CD-4448-BA07-5C0A3773D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76450"/>
            <a:ext cx="3905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PERSONALIZATION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3791EE-B7A6-4303-A922-7E2767FA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314575"/>
            <a:ext cx="4000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Explain names, colors, and choices.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FB8C65-CD77-443F-B93E-D131D243A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62275"/>
            <a:ext cx="5048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33ACE2-BACC-42DC-8CD0-6366D487E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62275"/>
            <a:ext cx="114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0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8C557A-06E1-49B4-8770-406EB5BEA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004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30E1C7-257F-4968-9AD8-76925C73A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086100"/>
            <a:ext cx="3905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FAMILY MOMENTS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EA121A-2CCC-4046-B46F-D0FED6D0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24225"/>
            <a:ext cx="4000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Connect products to milestones.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2FF73C-02B9-494E-9D26-859E9FABA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62275"/>
            <a:ext cx="5048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4BBAA4-A65C-4B28-9F78-5AF9D642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62275"/>
            <a:ext cx="114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C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06E659-4ABD-4585-B5D9-2791AA3E1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2004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E67192-1ABF-41DE-89D2-75399DA40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086100"/>
            <a:ext cx="3905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EDUCATION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3C71753-871D-45F8-9EB6-BF19481D3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324225"/>
            <a:ext cx="4000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Answer questions before checkout.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5A2FC29-A4EE-4C50-AAB7-779FF81C1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71925"/>
            <a:ext cx="5048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1A40D14-BA17-4FD7-A71D-CF198D77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71925"/>
            <a:ext cx="114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02461F2-AECD-414E-A86A-FE022F779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210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DC99CBC-C099-4DFC-BDA0-A54DD5A06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95750"/>
            <a:ext cx="3905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GIFT IDEAS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1D1E24D-D24D-423D-B369-4F9925D5A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333875"/>
            <a:ext cx="4000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Speak to showers and celebrations.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3A366C8-B437-4F6F-B8EC-02E901C7D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971925"/>
            <a:ext cx="5048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55CDEEC-5DEC-47B7-B4C0-C5DCA8383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971925"/>
            <a:ext cx="114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B8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23655D4-01E1-4BED-963E-DA3C6C10C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210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06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C94FC0E-7FD9-454D-A863-5F604CEAE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4095750"/>
            <a:ext cx="3905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SOCIAL PROOF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1E2A8E1-8BE2-4841-9685-D90BFFCCA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4333875"/>
            <a:ext cx="4000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Share reviews and customer photos.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34E4D68-BB1F-4EFD-AC55-26D189837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981575"/>
            <a:ext cx="5048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D6A9556-8593-4856-B72C-4B8E5DE56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981575"/>
            <a:ext cx="114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D0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A99CC39-11EA-4E8C-A525-BBD9AE653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219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07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905F669-F47E-4EA5-A07F-447F4D2E0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105400"/>
            <a:ext cx="3905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NURSERY INSPIRATION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1C80802-EE3F-4236-81A8-7165C13DB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343525"/>
            <a:ext cx="4000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Show products in a real setting.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D4B606E-BB09-49FD-8B77-31ABEFD9C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981575"/>
            <a:ext cx="5048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A0CA8D5-84F6-43D7-AFCA-3719459A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981575"/>
            <a:ext cx="114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0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DDAFF3F-6D23-46F0-AF73-A101B52DB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219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08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5262A9F-DA41-47FC-B748-DA386F3DF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5105400"/>
            <a:ext cx="3905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PROMOTIONS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B42113F-8954-4A34-BC0D-C8503E1F6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5343525"/>
            <a:ext cx="4000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Make the offer and next step clear.</a:t>
            </a:r>
          </a:p>
        </p:txBody>
      </p:sp>
    </p:spTree>
    <p:extLst>
      <p:ext uri="{BB962C8B-B14F-4D97-AF65-F5344CB8AC3E}">
        <p14:creationId xmlns:p14="http://schemas.microsoft.com/office/powerpoint/2010/main" val="7923124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2C0CC70-C4A6-453B-9781-39499D056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CREATIVE MOUNTAIN AU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026A8E-C815-4C62-ABB4-C03D97A92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95325"/>
            <a:ext cx="10715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Social-to-Shopify content funnel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5DBAA6-F161-4AC2-B55D-DAB6F042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573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Move from first discovery to a confident order.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86D054-F348-492B-94A8-241D0FA90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19850"/>
            <a:ext cx="107823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F3543C-6BA2-4111-B5BA-523FD724C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SOCIAL MEDIA STRATEGY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4E9107-B57F-4E3D-96CF-9941ED892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496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48A857-3D21-4AD9-8231-6336C4DA1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114550"/>
            <a:ext cx="1971675" cy="2857500"/>
          </a:xfrm>
          <a:prstGeom xmlns:a="http://schemas.openxmlformats.org/drawingml/2006/main" prst="roundRect">
            <a:avLst>
              <a:gd name="adj" fmla="val 3865"/>
            </a:avLst>
          </a:prstGeom>
          <a:solidFill xmlns:a="http://schemas.openxmlformats.org/drawingml/2006/main">
            <a:srgbClr val="F6B8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1F7EDD-59BD-4261-AAD9-BDE012776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3050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 i="0">
                <a:solidFill>
                  <a:srgbClr val="725868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725868"/>
                </a:solidFill>
                <a:latin typeface="DM Sans"/>
                <a:ea typeface="DM Sans"/>
                <a:cs typeface="DM Sans"/>
              </a:defRPr>
            </a:pPr>
            <a:r>
              <a:rPr sz="1425" b="1" i="0">
                <a:solidFill>
                  <a:srgbClr val="725868"/>
                </a:solidFill>
                <a:latin typeface="DM Sans"/>
                <a:ea typeface="DM Sans"/>
                <a:cs typeface="DM 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22F1E8-8C8E-406C-A33F-CCB351C72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622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3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AWARENESS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657D7F-8A44-4567-B03A-57DBF6B3C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343275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497"/>
          </a:bodyPr>
          <a:lstStyle xmlns:a="http://schemas.openxmlformats.org/drawingml/2006/main">
            <a:defPPr algn="l"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Reach new people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3FABD2-8F04-4FDB-8B28-6779963FD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86200"/>
            <a:ext cx="160972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EB1B6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82001D-89DA-4C0E-B452-D5C7DA8C1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057650"/>
            <a:ext cx="1619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Reels, nursery inspiration, useful tips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AE76DE-8F3F-4FFC-8468-4C7FA859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3238500"/>
            <a:ext cx="238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21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21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21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9085F3-342A-48BB-83D4-062D17BAC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2114550"/>
            <a:ext cx="1971675" cy="2857500"/>
          </a:xfrm>
          <a:prstGeom xmlns:a="http://schemas.openxmlformats.org/drawingml/2006/main" prst="roundRect">
            <a:avLst>
              <a:gd name="adj" fmla="val 3865"/>
            </a:avLst>
          </a:prstGeom>
          <a:solidFill xmlns:a="http://schemas.openxmlformats.org/drawingml/2006/main">
            <a:srgbClr val="DCD0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C36989-757C-4A07-A538-800964F51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23050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 i="0">
                <a:solidFill>
                  <a:srgbClr val="725868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725868"/>
                </a:solidFill>
                <a:latin typeface="DM Sans"/>
                <a:ea typeface="DM Sans"/>
                <a:cs typeface="DM Sans"/>
              </a:defRPr>
            </a:pPr>
            <a:r>
              <a:rPr sz="1425" b="1" i="0">
                <a:solidFill>
                  <a:srgbClr val="725868"/>
                </a:solidFill>
                <a:latin typeface="DM Sans"/>
                <a:ea typeface="DM Sans"/>
                <a:cs typeface="DM Sans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04A830-8537-45EB-A9DD-F646DDF2E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27622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3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INTEREST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A35AF6-8761-4C44-B294-32032115A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3343275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7967"/>
          </a:bodyPr>
          <a:lstStyle xmlns:a="http://schemas.openxmlformats.org/drawingml/2006/main">
            <a:defPPr algn="l"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Show why it matters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F1EB17-5952-4D1E-8129-178928810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3886200"/>
            <a:ext cx="160972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EB1B6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D3E2CF-FD05-4C9E-A57A-90BE0732C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4057650"/>
            <a:ext cx="1619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Product stories and personalization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142609-570A-4B28-BCF2-A1D7D9FBA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238500"/>
            <a:ext cx="238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21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21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21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›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2D57F1-CAA5-49D7-8F0D-D6D14CC86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3025" y="2114550"/>
            <a:ext cx="1971675" cy="2857500"/>
          </a:xfrm>
          <a:prstGeom xmlns:a="http://schemas.openxmlformats.org/drawingml/2006/main" prst="roundRect">
            <a:avLst>
              <a:gd name="adj" fmla="val 3865"/>
            </a:avLst>
          </a:prstGeom>
          <a:solidFill xmlns:a="http://schemas.openxmlformats.org/drawingml/2006/main">
            <a:srgbClr val="DCEC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FA2859-9CB8-4F53-9644-F4D328910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23050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 i="0">
                <a:solidFill>
                  <a:srgbClr val="725868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725868"/>
                </a:solidFill>
                <a:latin typeface="DM Sans"/>
                <a:ea typeface="DM Sans"/>
                <a:cs typeface="DM Sans"/>
              </a:defRPr>
            </a:pPr>
            <a:r>
              <a:rPr sz="1425" b="1" i="0">
                <a:solidFill>
                  <a:srgbClr val="725868"/>
                </a:solidFill>
                <a:latin typeface="DM Sans"/>
                <a:ea typeface="DM Sans"/>
                <a:cs typeface="DM Sans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7DF948-B84B-400C-A47F-5ECBB6122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27622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3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CONSIDERATION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D8F89E-7CC9-4A1B-B978-9865B11DC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3343275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Answer doubts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CDB27F8-6E59-4391-A4DB-E0CF07E7E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3886200"/>
            <a:ext cx="160972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EB1B6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58DF23-EBF2-47AE-A7C8-0B918D977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4057650"/>
            <a:ext cx="1619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Reviews, customer photos, FAQs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CA98507-DDB7-464C-BDAC-62B2A29FF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238500"/>
            <a:ext cx="238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21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21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21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›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7D63ED8-16D0-4C56-AC6C-CA970EA59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825" y="2114550"/>
            <a:ext cx="1971675" cy="2857500"/>
          </a:xfrm>
          <a:prstGeom xmlns:a="http://schemas.openxmlformats.org/drawingml/2006/main" prst="roundRect">
            <a:avLst>
              <a:gd name="adj" fmla="val 3865"/>
            </a:avLst>
          </a:prstGeom>
          <a:solidFill xmlns:a="http://schemas.openxmlformats.org/drawingml/2006/main">
            <a:srgbClr val="FFF0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EEFEB3E-9175-4DF0-81C8-1D71E2A3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23050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 i="0">
                <a:solidFill>
                  <a:srgbClr val="725868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725868"/>
                </a:solidFill>
                <a:latin typeface="DM Sans"/>
                <a:ea typeface="DM Sans"/>
                <a:cs typeface="DM Sans"/>
              </a:defRPr>
            </a:pPr>
            <a:r>
              <a:rPr sz="1425" b="1" i="0">
                <a:solidFill>
                  <a:srgbClr val="725868"/>
                </a:solidFill>
                <a:latin typeface="DM Sans"/>
                <a:ea typeface="DM Sans"/>
                <a:cs typeface="DM Sans"/>
              </a:rPr>
              <a:t>04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3A60D3D-7BD4-45C3-82E2-26FDDCB58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27622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3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CONVERSION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CF4304B-43D6-4D05-894F-BF52DE25B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3343275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Make action clear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7887923-1EE8-4450-9D28-ED26D4B90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3886200"/>
            <a:ext cx="160972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EB1B6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FE606ED-CBE6-4430-AA4C-61705EF9F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4057650"/>
            <a:ext cx="1619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Offer, product page, “Shop now”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9F2B6E2-8E04-4FD5-826E-5154F371D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238500"/>
            <a:ext cx="238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21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21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21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›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93C60A6-DCFC-4039-BD02-3C2E72A78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2114550"/>
            <a:ext cx="1971675" cy="2857500"/>
          </a:xfrm>
          <a:prstGeom xmlns:a="http://schemas.openxmlformats.org/drawingml/2006/main" prst="roundRect">
            <a:avLst>
              <a:gd name="adj" fmla="val 3865"/>
            </a:avLst>
          </a:prstGeom>
          <a:solidFill xmlns:a="http://schemas.openxmlformats.org/drawingml/2006/main">
            <a:srgbClr val="DCE9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4AE9336-4538-4A05-9DDD-0DA6A3CD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23050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 i="0">
                <a:solidFill>
                  <a:srgbClr val="725868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725868"/>
                </a:solidFill>
                <a:latin typeface="DM Sans"/>
                <a:ea typeface="DM Sans"/>
                <a:cs typeface="DM Sans"/>
              </a:defRPr>
            </a:pPr>
            <a:r>
              <a:rPr sz="1425" b="1" i="0">
                <a:solidFill>
                  <a:srgbClr val="725868"/>
                </a:solidFill>
                <a:latin typeface="DM Sans"/>
                <a:ea typeface="DM Sans"/>
                <a:cs typeface="DM Sans"/>
              </a:rPr>
              <a:t>05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AD0EF5A-1C36-4016-8935-6E6F80B3C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27622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3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PURCHASE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AA83A71-1806-4FF8-840F-E7460F493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343275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Support checkout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D64AE53-AB70-49ED-9C29-736626A07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86200"/>
            <a:ext cx="160972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EB1B6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3B71712-F5AB-49C8-A263-644BBCB64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4057650"/>
            <a:ext cx="1619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Shopify store and order confirmation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8C1F5AF-4949-4845-8F11-52C4DCD23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362575"/>
            <a:ext cx="1009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Every step should answer one question and point to the next useful action.</a:t>
            </a:r>
          </a:p>
        </p:txBody>
      </p:sp>
    </p:spTree>
    <p:extLst>
      <p:ext uri="{BB962C8B-B14F-4D97-AF65-F5344CB8AC3E}">
        <p14:creationId xmlns:p14="http://schemas.microsoft.com/office/powerpoint/2010/main" val="3634540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8C24A50-A540-433B-AFE5-A75156E2D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CREATIVE MOUNTAIN AU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5B4BE4-BB5B-47EE-BD00-B9B82419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95325"/>
            <a:ext cx="10715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Reels content framework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412FAC-CBFA-4EE6-8D75-2716BF704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573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Give each video a clear opening, story, and next step.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0A8CE0-B0AD-45CC-A7FB-1DA1A3109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19850"/>
            <a:ext cx="107823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72E078-3822-4B56-ADBF-05DEDF1E8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SOCIAL MEDIA STRATEGY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4D84EC-D765-41C7-A3E2-794033875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496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4EE5FC-0CB5-4D6F-B1BA-0960063EB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52650"/>
            <a:ext cx="1952625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6B8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29A1C5-B116-406B-89B1-FA298923D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050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1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5C4C21-8C19-4D27-84B1-F02B25D4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47950"/>
            <a:ext cx="1666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5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2B8C78-F652-4157-9347-B239454BF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67050"/>
            <a:ext cx="166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Earn attention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D1D10F-3FB3-42A4-BA0F-5C293E09C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2705100"/>
            <a:ext cx="247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BE8604-2874-48EB-81EC-7A3D12006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2152650"/>
            <a:ext cx="1952625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DCD0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69D2CC-E943-42C2-976B-FBBFAD176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3050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1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F46270-0CEC-43BE-9066-552D1C57D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647950"/>
            <a:ext cx="1666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5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PROBLEM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4213AD-6B24-423A-878C-381C617D0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3067050"/>
            <a:ext cx="166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Name the need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33EF64-3C37-46DF-9E56-E3E33E7B8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2705100"/>
            <a:ext cx="247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5929E1-9AFE-4130-85B5-01FA8A419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152650"/>
            <a:ext cx="1952625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DCEC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BE1402-7165-4CD6-BE06-FED91A0B7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3050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1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1B946D-9F4C-42A6-A800-1739D3953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647950"/>
            <a:ext cx="1666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5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PRODUCT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11556F-2831-4AD4-A45F-F421BF6A6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3067050"/>
            <a:ext cx="166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Show the item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8DABA0-45A0-4D38-BD31-1CE51CFEC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4225" y="2705100"/>
            <a:ext cx="247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A65C1C-93B3-4614-9BAE-0B33EDE2B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152650"/>
            <a:ext cx="1952625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FF0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0E1E34-45A8-4610-A052-331D270CF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23050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1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1717A2-BBE4-4C1A-82DD-F24347C30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2647950"/>
            <a:ext cx="1666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5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EMOTION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E12D9A-E26B-449F-B643-0323B2E44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3067050"/>
            <a:ext cx="166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Connect to the moment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5523E51-F902-4699-A8D0-A0FC4A8E9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705100"/>
            <a:ext cx="247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F889F7-3777-4D06-8F92-5892C0772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152650"/>
            <a:ext cx="1952625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DCE9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ACEDD11-718E-4F3D-9241-A797A99CF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23050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1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05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92C0165-6230-448A-A759-AE4D65C7A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2647950"/>
            <a:ext cx="1666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50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CTA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5738F33-F4D5-44FE-A22E-C8A8227F9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3067050"/>
            <a:ext cx="166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Give the next step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203B5FB-2387-4E7D-9540-AA2043DF3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29075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Formats to rotate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DBF4492-8940-4DDB-86A0-F5844A008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29125"/>
            <a:ext cx="2305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19EDE72-4109-4D5F-B7BD-8B55F63D1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543425"/>
            <a:ext cx="2076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Product demo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CD05BE4-314D-49E2-9B67-AF1572102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429125"/>
            <a:ext cx="2305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AA89B95-F6C6-4209-A193-42B9C9F5A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4543425"/>
            <a:ext cx="2076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Before / after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2A04496-7002-4706-8435-52F699976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4429125"/>
            <a:ext cx="2305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9AC3CA7-B59D-4830-B090-C5C1FA56A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4575" y="4543425"/>
            <a:ext cx="2076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POV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20EC7EA-064E-4F91-B657-230961E9B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9175" y="4429125"/>
            <a:ext cx="2305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5BDBCBE-63FF-428C-87B1-E070140F1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543425"/>
            <a:ext cx="2076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Education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7E2B809-F453-4038-9D1E-02C3E2C7A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010150"/>
            <a:ext cx="2305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3D9145B-D12B-4A73-AF44-90D699157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124450"/>
            <a:ext cx="2076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Customer moment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CB56581-DE38-4742-BADB-631E35C2B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5010150"/>
            <a:ext cx="2305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D8E8677-E8EE-4483-8424-502EFFD2C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124450"/>
            <a:ext cx="2076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Trend or sound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16BDB92-F0ED-4509-BC36-CBD7C9B21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5010150"/>
            <a:ext cx="23050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10D0C77-D20C-407C-90CF-73F2F4693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4575" y="5124450"/>
            <a:ext cx="2076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Behind the scenes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444AFC9-277E-4A67-A65C-1D11BAB6A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7531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Measure reach and views, then check profile visits, link clicks, product visits, and orders.</a:t>
            </a:r>
          </a:p>
        </p:txBody>
      </p:sp>
    </p:spTree>
    <p:extLst>
      <p:ext uri="{BB962C8B-B14F-4D97-AF65-F5344CB8AC3E}">
        <p14:creationId xmlns:p14="http://schemas.microsoft.com/office/powerpoint/2010/main" val="19448964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2F0256-EB82-4C32-80A0-0192E6EEE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CREATIVE MOUNTAIN AU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8AC855-C83B-46AD-8239-519171198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95325"/>
            <a:ext cx="10715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Father’s Day and baby milestone campaign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0AD1EF-55DB-4FD3-873B-3B391B385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573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Pair gift ideas with products and a clear route to the collection.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51895E-F8D7-4322-B8E6-8F0CE9E77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19850"/>
            <a:ext cx="107823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D87F8D-D71D-419C-9C58-993CA9AC2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SOCIAL MEDIA STRATEGY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659804-AB0E-4ED1-B170-06D6546E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496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3F1F13-7DD3-4CDD-B911-0D58B026E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00250"/>
            <a:ext cx="22669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6B8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669056-775E-4157-9B87-8769C99C8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162175"/>
            <a:ext cx="2019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9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DISCOVERY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667D08-33C9-4217-A982-BFDAB1813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2095500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65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65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65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1C0A5C-77FA-47EE-907E-B4E5F5CBA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133600"/>
            <a:ext cx="685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Gift-focused Reels introduce the idea.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F3EFC9-CBE6-4931-8C48-2B41BC9CB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33675"/>
            <a:ext cx="22669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DCD0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23D04F-AAEF-4E94-B7F6-1F84D432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895600"/>
            <a:ext cx="2019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9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PRODUCT DETAIL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3244B3-02E9-4ED0-B1BC-E3D388050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28289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65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65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65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DC4EC5-374C-409A-991A-4F267C412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867025"/>
            <a:ext cx="685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Carousels show options and personalization.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7D46C2-27B4-424D-8EC8-97314EA2A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67100"/>
            <a:ext cx="22669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DCEC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43CA0D-DD88-449C-A393-45CEF36D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3629025"/>
            <a:ext cx="2019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9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CONFIDENCE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E17AD1-F6B2-4C25-BFE6-685DFD5C9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562350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65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65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65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60D125-4CC6-46BC-BA40-CACA77422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3600450"/>
            <a:ext cx="685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Stories and testimonials answer questions.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40BC87-A26F-47FE-9537-6FE488B2E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00525"/>
            <a:ext cx="22669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0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6FBC24-CA00-4A9B-8A6F-BE4451FA9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362450"/>
            <a:ext cx="2019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9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ACTION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493C29-98F0-4A44-811C-C80D34383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42957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65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65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65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25E8AE-1247-4C73-8304-1831F6ED4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4333875"/>
            <a:ext cx="685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Promotional graphics point to the collection.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7E2875-CADB-4D6B-8E2A-4AB8E519D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19700"/>
            <a:ext cx="10420350" cy="70485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242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728DEA-EC10-417B-8920-F071EE15E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62575"/>
            <a:ext cx="2333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FFF0A6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FFF0A6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FFF0A6"/>
                </a:solidFill>
                <a:latin typeface="DM Sans"/>
                <a:ea typeface="DM Sans"/>
                <a:cs typeface="DM Sans"/>
              </a:rPr>
              <a:t>REPORTED CAMPAIGN RESULT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FA1DA5-8318-4C24-AE56-DBC9CEE9C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353050"/>
            <a:ext cx="7381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FFFDFB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FFFDFB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FFFDFB"/>
                </a:solidFill>
                <a:latin typeface="DM Sans"/>
                <a:ea typeface="DM Sans"/>
                <a:cs typeface="DM Sans"/>
              </a:rPr>
              <a:t>Campaign summary reported increased sales and higher product-collection traffic. No figures were provided.</a:t>
            </a:r>
          </a:p>
        </p:txBody>
      </p:sp>
    </p:spTree>
    <p:extLst>
      <p:ext uri="{BB962C8B-B14F-4D97-AF65-F5344CB8AC3E}">
        <p14:creationId xmlns:p14="http://schemas.microsoft.com/office/powerpoint/2010/main" val="171756723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EFA025-7550-435B-8ACC-35AFBFBEF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CREATIVE MOUNTAIN AU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C0345A-1359-482E-B39D-4B3104632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95325"/>
            <a:ext cx="10715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Community management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8C265C-074E-46D9-A696-65B048D93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573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Helpful replies answer questions and make the next step easier.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8D2956-AD0F-4C9D-A415-4B47F32E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19850"/>
            <a:ext cx="107823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5B9888-D4AF-455F-9885-88F20B4E4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SOCIAL MEDIA STRATEGY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CEAB8E-0C2E-4A4F-9085-07CB36E7B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496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F7FDDC-E16C-469D-8A2A-3ADA5F788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00250"/>
            <a:ext cx="4324350" cy="3543300"/>
          </a:xfrm>
          <a:prstGeom xmlns:a="http://schemas.openxmlformats.org/drawingml/2006/main" prst="roundRect">
            <a:avLst>
              <a:gd name="adj" fmla="val 2151"/>
            </a:avLst>
          </a:prstGeom>
          <a:solidFill xmlns:a="http://schemas.openxmlformats.org/drawingml/2006/main">
            <a:srgbClr val="DCD0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08523A-8A98-4191-9F97-81D8A7484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257425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RESPONSE STANDARD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4C5A53-8453-40CE-A102-7BE1DC43B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352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2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2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2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Reply within 24 hours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0022E3-B683-4D54-95CF-9F5ADBC35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305175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11A536-FD99-4A26-8F18-6D5C815BB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305175"/>
            <a:ext cx="3095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Answer product questions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5B2B16-894F-432E-B90F-1971D73BD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7528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6BA77B-7F0B-403A-80CF-BAF5E587C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752850"/>
            <a:ext cx="3095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Explain personalization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AF32D5-2455-4A9A-B0C3-EB02A1A98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200525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22C50A-21EE-467D-BA66-F0254288D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200525"/>
            <a:ext cx="3095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Offer a relevant option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4B758E-3176-4643-9C22-AAAE358DB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4820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B26716-B200-4D40-8A15-BBFF901EE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648200"/>
            <a:ext cx="3095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Address a concern clearly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262015-E7B9-4531-8BA4-EC5B284AA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11455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EXAMPLE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A973A7-35ED-4ABC-91FE-934F7B89E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495550"/>
            <a:ext cx="5467350" cy="9906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5E2E77-22EC-4FD1-BB42-BA052E58F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70510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0" i="1">
                <a:solidFill>
                  <a:srgbClr val="242124"/>
                </a:solidFill>
                <a:latin typeface="Playfair Display"/>
                <a:ea typeface="Playfair Display"/>
                <a:cs typeface="Playfair Display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 i="1">
                <a:solidFill>
                  <a:srgbClr val="242124"/>
                </a:solidFill>
                <a:latin typeface="Playfair Display"/>
                <a:ea typeface="Playfair Display"/>
                <a:cs typeface="Playfair Display"/>
              </a:defRPr>
            </a:pPr>
            <a:r>
              <a:rPr sz="1500" b="0" i="1">
                <a:solidFill>
                  <a:srgbClr val="242124"/>
                </a:solidFill>
                <a:latin typeface="Playfair Display"/>
                <a:ea typeface="Playfair Display"/>
                <a:cs typeface="Playfair Display"/>
              </a:rPr>
              <a:t>“Can I see how this looks with my baby’s name?”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CDF397-FB00-47B7-9C6A-665C4DD89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790950"/>
            <a:ext cx="4629150" cy="1362075"/>
          </a:xfrm>
          <a:prstGeom xmlns:a="http://schemas.openxmlformats.org/drawingml/2006/main" prst="roundRect">
            <a:avLst>
              <a:gd name="adj" fmla="val 5594"/>
            </a:avLst>
          </a:prstGeom>
          <a:solidFill xmlns:a="http://schemas.openxmlformats.org/drawingml/2006/main">
            <a:srgbClr val="FCE4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4BC8B5-36FC-47BE-A3F1-733BCFF8D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971925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REPLY WITH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E5F9C1-0CC5-4BA7-8183-80EBA65AE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276725"/>
            <a:ext cx="4000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42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A personalized sample, the available options, and a link or clear path to order.</a:t>
            </a:r>
          </a:p>
        </p:txBody>
      </p:sp>
    </p:spTree>
    <p:extLst>
      <p:ext uri="{BB962C8B-B14F-4D97-AF65-F5344CB8AC3E}">
        <p14:creationId xmlns:p14="http://schemas.microsoft.com/office/powerpoint/2010/main" val="42229506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AE704EC-1F84-4AEF-81E0-E29BC7659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CREATIVE MOUNTAIN AU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FBBD2C-123B-4144-BF09-F0DB94EA2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95325"/>
            <a:ext cx="10715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Measurement and learning loop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435A63-5813-4D18-9B0C-11DE2E6BF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573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Tie social performance to site visits and sales.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51066F-CA38-40D7-BC6C-B076F910D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19850"/>
            <a:ext cx="107823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51D727-1879-4412-ADBE-A4CF5BA99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SOCIAL MEDIA STRATEGY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6C681E-22AD-40F8-BAF0-97458ADC6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496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8D1985-941C-44E4-8046-8DFB32A1F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62150"/>
            <a:ext cx="4953000" cy="1323975"/>
          </a:xfrm>
          <a:prstGeom xmlns:a="http://schemas.openxmlformats.org/drawingml/2006/main" prst="roundRect">
            <a:avLst>
              <a:gd name="adj" fmla="val 5755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EF4783-5A32-4A10-80E8-BDE72C7D4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62150"/>
            <a:ext cx="104775" cy="1323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B8C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7A1319-71BB-45E1-80FA-85F86BAFF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133600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AWARENESS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B75F1F-D965-4324-B664-8E1318C61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57450"/>
            <a:ext cx="4286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Reach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Impressions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Video views and shares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060D2A-1E29-4DF6-A053-AA9A5BC6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962150"/>
            <a:ext cx="4953000" cy="1323975"/>
          </a:xfrm>
          <a:prstGeom xmlns:a="http://schemas.openxmlformats.org/drawingml/2006/main" prst="roundRect">
            <a:avLst>
              <a:gd name="adj" fmla="val 5755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179CB7-1A05-448E-A2AD-431F3592B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962150"/>
            <a:ext cx="104775" cy="1323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D0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2C3B19-3DE2-45EA-A3B8-4E95101B3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133600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ENGAGEMENT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A20C52-3152-4061-9BFE-70A52B873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457450"/>
            <a:ext cx="4286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Comments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Saves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Profile visits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8CEA57-6779-49ED-9641-22C73CE78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81400"/>
            <a:ext cx="4953000" cy="1323975"/>
          </a:xfrm>
          <a:prstGeom xmlns:a="http://schemas.openxmlformats.org/drawingml/2006/main" prst="roundRect">
            <a:avLst>
              <a:gd name="adj" fmla="val 5755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B105E2-0E75-4466-B574-C7109D4FF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81400"/>
            <a:ext cx="104775" cy="1323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C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28CC63-18BA-4B42-A3FF-883C06E61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752850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CONSIDERATION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98C788-E847-4731-A05D-940CC27B4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076700"/>
            <a:ext cx="4286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Website clicks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Product page views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018FCF-CEE4-4ABD-AF0A-50E2EBF90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581400"/>
            <a:ext cx="4953000" cy="1323975"/>
          </a:xfrm>
          <a:prstGeom xmlns:a="http://schemas.openxmlformats.org/drawingml/2006/main" prst="roundRect">
            <a:avLst>
              <a:gd name="adj" fmla="val 5755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544EB4-95DF-4FEC-B93F-2DD58C144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581400"/>
            <a:ext cx="104775" cy="1323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0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ED080D-4D7A-4351-881C-B6303DB4C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752850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CONVERSION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58FFDD-1E2C-493A-BA5A-CB5FE16D9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076700"/>
            <a:ext cx="4286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Orders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Revenue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Conversion rate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8059C7-BB10-46D0-BD22-BB87384A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257800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POST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C8378D-3155-46E8-8D9C-2BE7A94AD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52292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00" b="1" i="0">
                <a:solidFill>
                  <a:srgbClr val="A17589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A17589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A17589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A8B2AB-897C-47B6-A3B6-757B0A9FA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257800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MEASURE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C6F83FC-2E99-4CAE-9B99-8EEF5583D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52292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00" b="1" i="0">
                <a:solidFill>
                  <a:srgbClr val="A17589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A17589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A17589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82A8B4A-9011-4EE1-B7B7-8263CFEE4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257800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LEARN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45A7C6D-5867-44F0-A1D9-B8AF50829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52292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00" b="1" i="0">
                <a:solidFill>
                  <a:srgbClr val="A17589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A17589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A17589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D44102F-5853-47EE-B90C-53DE75591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5257800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1275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ADJUST</a:t>
            </a:r>
          </a:p>
        </p:txBody>
      </p:sp>
    </p:spTree>
    <p:extLst>
      <p:ext uri="{BB962C8B-B14F-4D97-AF65-F5344CB8AC3E}">
        <p14:creationId xmlns:p14="http://schemas.microsoft.com/office/powerpoint/2010/main" val="149493153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F597E31-170F-49B3-9BAC-216F1DC35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CREATIVE MOUNTAIN AU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DCC38D-EBED-4DC4-B8B9-D7959CA28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95325"/>
            <a:ext cx="10715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Challenges and practical responses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8A569D-F0F9-4B03-A87E-946CE5868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573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Use the content plan to address common barriers.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938DC4-D70B-4246-B745-F0C3D8122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19850"/>
            <a:ext cx="107823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5AB0C4-7B3E-4254-AD90-5EB55661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SOCIAL MEDIA STRATEGY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DDA9A8-8E94-4010-9579-CECF33C75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496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4220B1-E831-479D-A2B5-BF668833E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24050"/>
            <a:ext cx="4048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BCBCB9-B47D-41E2-9B09-F0F63E5A7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4575" y="19240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RESPONSE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347E71-5CEB-4764-897F-F6595470A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66950"/>
            <a:ext cx="466725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CE4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231032-0E56-4B41-BF00-74B7CE0BB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00300"/>
            <a:ext cx="4286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Low sales from social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45D99C-E6EF-4EC0-904E-4820862AF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362200"/>
            <a:ext cx="342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EE3BE1-50FE-419B-AF01-9CF2464F0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34315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Use product-focused content, a clear CTA, and helpful product pages.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9DC143-4D65-4AEA-9299-BD68ACFF7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466725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3BF7BC-6E72-48FA-BBED-1CC3590E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90850"/>
            <a:ext cx="4286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Repetitive posts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129B2A-75D3-4A1E-9E47-7C306B0F2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952750"/>
            <a:ext cx="342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826343-078B-467B-B41F-BCFBFEC6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9337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Rotate content pillars, formats, and hooks.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0E3F77-98F3-4AD7-B872-F57B5B2EA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48050"/>
            <a:ext cx="466725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CE4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1AA4C6-CDC9-4941-8A61-A458EB2C9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81400"/>
            <a:ext cx="4286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Low awareness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537061-6083-487C-AC6A-17C1A79F2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3543300"/>
            <a:ext cx="342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B27711-6542-44C5-98F7-F6A69E661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352425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Share useful, relatable, and easy-to-share content.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79E5FB-3C8D-4C6B-AA62-65009D19C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38600"/>
            <a:ext cx="466725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B5FEDC-0C98-4DB6-970E-E66F49C5A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71950"/>
            <a:ext cx="4286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Trust concerns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DE1E97-045E-48FA-A56B-1E226C9B9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4133850"/>
            <a:ext cx="342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1C1C1E-D9F0-48DF-AFA2-EC3E8BAC9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1148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Show product details, reviews, FAQs, and customer photos.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1D0E9AE-28CC-4522-8568-BF5533BB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29150"/>
            <a:ext cx="466725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CE4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DF7B59-7AA8-40EF-974C-EE178466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762500"/>
            <a:ext cx="4286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Inconsistent posting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86A810-4316-4D1D-9DD1-25FD71B83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4724400"/>
            <a:ext cx="342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89B8E49-36C0-46C0-A6C6-AC379CC8B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70535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Plan posts in a content calendar and review schedule.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84830E2-0C7A-4F0F-801B-64AEC5AE8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19700"/>
            <a:ext cx="466725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3049DA6-AF94-4DA5-B107-0FCCE84CD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353050"/>
            <a:ext cx="4286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Unclear brand message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C63A8F1-0BAF-4B8C-B241-EE223C6CA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5314950"/>
            <a:ext cx="342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→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DF44E7E-C935-4927-816D-E26AB446D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52959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Connect every post to the audience, voice, and business goal.</a:t>
            </a:r>
          </a:p>
        </p:txBody>
      </p:sp>
    </p:spTree>
    <p:extLst>
      <p:ext uri="{BB962C8B-B14F-4D97-AF65-F5344CB8AC3E}">
        <p14:creationId xmlns:p14="http://schemas.microsoft.com/office/powerpoint/2010/main" val="150877317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2A57A8-120E-4690-A04F-234CF1681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7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CREATIVE MOUNTAIN AU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87E1FD-477E-4E61-B766-F0D4AF459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95325"/>
            <a:ext cx="10715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defRPr>
            </a:pPr>
            <a:r>
              <a:rPr sz="2850" b="1" i="0">
                <a:solidFill>
                  <a:srgbClr val="242124"/>
                </a:solidFill>
                <a:latin typeface="League Spartan"/>
                <a:ea typeface="League Spartan"/>
                <a:cs typeface="League Spartan"/>
              </a:rPr>
              <a:t>What the strategy prioritizes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9B1589-54B9-4A2D-90D9-0A4048469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573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Make the content useful at every step of the buying journey.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9F4FD1-2A47-42C8-A84C-C0194B4DE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19850"/>
            <a:ext cx="107823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8DDE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8EA557-1452-48C0-AF79-05EB4C97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SOCIAL MEDIA STRATEGY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C38DE8-42B7-4DD8-BDF8-9B304EA21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496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900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3A7947-B0E8-4EF9-AA42-E44662FB5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33575"/>
            <a:ext cx="106299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CE4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BC7827-E230-40EA-85C8-0D514EB48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0764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33E374-E6EA-465A-8A50-FD7DDE8B5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057400"/>
            <a:ext cx="9429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1">
                <a:solidFill>
                  <a:srgbClr val="242124"/>
                </a:solidFill>
                <a:latin typeface="Playfair Display"/>
                <a:ea typeface="Playfair Display"/>
                <a:cs typeface="Playfair Display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 i="1">
                <a:solidFill>
                  <a:srgbClr val="242124"/>
                </a:solidFill>
                <a:latin typeface="Playfair Display"/>
                <a:ea typeface="Playfair Display"/>
                <a:cs typeface="Playfair Display"/>
              </a:defRPr>
            </a:pPr>
            <a:r>
              <a:rPr sz="1500" b="1" i="1">
                <a:solidFill>
                  <a:srgbClr val="242124"/>
                </a:solidFill>
                <a:latin typeface="Playfair Display"/>
                <a:ea typeface="Playfair Display"/>
                <a:cs typeface="Playfair Display"/>
              </a:rPr>
              <a:t>Emotion gives a product a reason to matter.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30C371-301F-4ACE-AC71-1B40A14BF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67000"/>
            <a:ext cx="106299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458016-61F9-474B-86E2-F8E3AA279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098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C3959C-BFF0-4E47-BD95-EC3F43F21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790825"/>
            <a:ext cx="9429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Personalization helps the keepsake feel specific.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0F0087-4102-4E20-872E-BF8DF082B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00425"/>
            <a:ext cx="106299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CE4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921BB4-2D91-4B94-A700-0867160CE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54330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A195F9-3431-4C2F-BCD0-4AE91C10E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524250"/>
            <a:ext cx="9429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Show the product in a real room or family moment.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601368-04F0-4AC6-B5B0-6BB9B8E40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33850"/>
            <a:ext cx="106299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D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D2582F-6753-42D7-A341-E6BA9E09B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2767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06AE04-A543-46BE-B6F1-78918859A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257675"/>
            <a:ext cx="9429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Social content should answer questions and lead to Shopify.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553C86-DE3A-409A-9474-92FBED182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67275"/>
            <a:ext cx="106299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CE4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C75A78-FF84-4F8B-B563-9FE19484C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0101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987284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987284"/>
                </a:solidFill>
                <a:latin typeface="DM Sans"/>
                <a:ea typeface="DM Sans"/>
                <a:cs typeface="DM Sans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2C9589-4AB9-4BA4-AED0-D3F7B7A5E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991100"/>
            <a:ext cx="9429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Use clicks and orders to judge sales content, alongside engagement.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4BC718-F4AC-4BC2-8218-7598E0F42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43575"/>
            <a:ext cx="190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defRPr>
            </a:pPr>
            <a:r>
              <a:rPr sz="825" b="1" i="0">
                <a:solidFill>
                  <a:srgbClr val="716870"/>
                </a:solidFill>
                <a:latin typeface="DM Sans"/>
                <a:ea typeface="DM Sans"/>
                <a:cs typeface="DM Sans"/>
              </a:rPr>
              <a:t>NEXT REPORTING FOCUS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D10189-2CF5-4A76-B678-0857683F2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5695950"/>
            <a:ext cx="809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242124"/>
                </a:solidFill>
                <a:latin typeface="DM Sans"/>
                <a:ea typeface="DM Sans"/>
                <a:cs typeface="DM Sans"/>
              </a:defRPr>
            </a:pPr>
            <a:r>
              <a:rPr sz="1125" b="1" i="0">
                <a:solidFill>
                  <a:srgbClr val="242124"/>
                </a:solidFill>
                <a:latin typeface="DM Sans"/>
                <a:ea typeface="DM Sans"/>
                <a:cs typeface="DM Sans"/>
              </a:rPr>
              <a:t>Connect social link clicks to Shopify product visits and orders where tracking is available.</a:t>
            </a:r>
          </a:p>
        </p:txBody>
      </p:sp>
    </p:spTree>
    <p:extLst>
      <p:ext uri="{BB962C8B-B14F-4D97-AF65-F5344CB8AC3E}">
        <p14:creationId xmlns:p14="http://schemas.microsoft.com/office/powerpoint/2010/main" val="19567733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2026-10-11T04:41:47.3430000Z</dcterms:created>
  <dcterms:modified xsi:type="dcterms:W3CDTF">2026-10-11T04:41:47.3430000Z</dcterms:modified>
</coreProperties>
</file>